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99" r:id="rId2"/>
    <p:sldId id="275" r:id="rId3"/>
    <p:sldId id="282" r:id="rId4"/>
    <p:sldId id="296" r:id="rId5"/>
  </p:sldIdLst>
  <p:sldSz cx="9144000" cy="6858000" type="screen4x3"/>
  <p:notesSz cx="6858000" cy="9144000"/>
  <p:defaultTextStyle>
    <a:defPPr>
      <a:defRPr lang="ar-IQ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3300"/>
    <a:srgbClr val="FFFF66"/>
    <a:srgbClr val="FF00FF"/>
    <a:srgbClr val="3366FF"/>
    <a:srgbClr val="66CCFF"/>
    <a:srgbClr val="808000"/>
    <a:srgbClr val="FF6699"/>
    <a:srgbClr val="FF66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152" autoAdjust="0"/>
    <p:restoredTop sz="93322" autoAdjust="0"/>
  </p:normalViewPr>
  <p:slideViewPr>
    <p:cSldViewPr>
      <p:cViewPr>
        <p:scale>
          <a:sx n="59" d="100"/>
          <a:sy n="59" d="100"/>
        </p:scale>
        <p:origin x="-187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97B0F9-32B4-4051-A313-7BA5182953D3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IQ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E20BE0-DB13-4BD2-AA37-57E2EE1100D0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299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5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6303-1A76-45A5-AEA1-31D6E249A4D7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6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7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E8283-9765-4B72-BB1F-73B2A2ED9308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9396-4587-4E9E-A327-0213BD5718C8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5" name="عنصر نائب للتذييل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3A20A-87BC-41CC-814C-54819A0F5A3F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7F2CC-19F8-41FA-938B-37DB673B77C8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78E8-2BF2-43AC-B2E9-0B3484665269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9B051-81C9-467C-BD8A-BC93A6B0FE30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5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30DE0-0986-4BD1-9D56-07EA07857F52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C12B-8919-47E4-A393-508B1BAD40F1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7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9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C4919-BEE4-47F9-B77A-4716872AA836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14741-5A98-4F7E-BD68-7F961007F712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6" name="عنصر نائب للتذييل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7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CF753-61A7-4ED8-9816-2841DA8A3E07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8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01D57-0C20-464F-9BB2-52BE526A3235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9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10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5B091-1965-4FE5-809F-2628DEDEBF89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EFA7-0E33-4711-ACB1-07B47BAE6453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4" name="عنصر نائب للتذييل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B4087-7117-43EB-A63F-738540B5EB2D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2359A-213C-4BAE-BB1B-E7B16A972D32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3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4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2BBE-0D6B-44F0-A81A-7B639960A386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8F2C7-C220-4131-9EB0-7E5E2207D965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7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8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88E19-2591-4D76-B09F-9039340A6772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33ECB-336F-41DD-B278-0507423644CD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7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8283-B945-47C1-8E32-03E80F9CCA52}" type="slidenum">
              <a:rPr lang="ar-IQ"/>
              <a:pPr>
                <a:defRPr/>
              </a:pPr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9157" name="عنصر نائب للنص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C4E2C3-2E24-4D27-B4EA-F9CA69B62973}" type="datetimeFigureOut">
              <a:rPr lang="ar-IQ"/>
              <a:pPr>
                <a:defRPr/>
              </a:pPr>
              <a:t>18/04/1440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DAF51C-E113-4462-B102-D5B821C707B8}" type="slidenum">
              <a:rPr lang="ar-IQ"/>
              <a:pPr>
                <a:defRPr/>
              </a:pPr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35333"/>
            <a:ext cx="8524056" cy="5976664"/>
          </a:xfrm>
        </p:spPr>
        <p:txBody>
          <a:bodyPr/>
          <a:lstStyle/>
          <a:p>
            <a:pPr marL="0" indent="0" algn="just">
              <a:buNone/>
            </a:pPr>
            <a:r>
              <a:rPr lang="ar-IQ" sz="1800" b="1" dirty="0"/>
              <a:t>مجموعة أسئلة تخص المادة</a:t>
            </a:r>
          </a:p>
          <a:p>
            <a:pPr marL="0" indent="0" algn="just">
              <a:buNone/>
            </a:pPr>
            <a:r>
              <a:rPr lang="ar-IQ" sz="1800" b="1" dirty="0"/>
              <a:t>س 1- البائعون/العارضون في سوق العمل هم أرباب المنشآت او الشركات .</a:t>
            </a:r>
          </a:p>
          <a:p>
            <a:pPr marL="0" indent="0" algn="just">
              <a:buNone/>
            </a:pPr>
            <a:r>
              <a:rPr lang="ar-IQ" sz="1800" b="1" dirty="0"/>
              <a:t>أ-صحيح </a:t>
            </a:r>
          </a:p>
          <a:p>
            <a:pPr marL="0" indent="0" algn="just">
              <a:buNone/>
            </a:pPr>
            <a:r>
              <a:rPr lang="ar-IQ" sz="1800" b="1" dirty="0"/>
              <a:t>       ب-خاطئ</a:t>
            </a:r>
          </a:p>
          <a:p>
            <a:pPr marL="0" indent="0" algn="just">
              <a:buNone/>
            </a:pPr>
            <a:r>
              <a:rPr lang="ar-IQ" sz="1800" b="1" dirty="0"/>
              <a:t>س 2- السكان جميعاً هم القوى العاملة .</a:t>
            </a:r>
          </a:p>
          <a:p>
            <a:pPr marL="0" indent="0" algn="just">
              <a:buNone/>
            </a:pPr>
            <a:r>
              <a:rPr lang="ar-IQ" sz="1800" b="1" dirty="0"/>
              <a:t>أ-صحيح</a:t>
            </a:r>
          </a:p>
          <a:p>
            <a:pPr marL="0" indent="0" algn="just">
              <a:buNone/>
            </a:pPr>
            <a:r>
              <a:rPr lang="ar-IQ" sz="1800" b="1" dirty="0"/>
              <a:t>ب- خاطئ</a:t>
            </a:r>
          </a:p>
          <a:p>
            <a:pPr marL="0" indent="0" algn="just">
              <a:buNone/>
            </a:pPr>
            <a:r>
              <a:rPr lang="ar-IQ" sz="1800" b="1" dirty="0"/>
              <a:t>س 3- للأسف الشديد لا يوجد حلول للبطالة .</a:t>
            </a:r>
          </a:p>
          <a:p>
            <a:pPr marL="0" indent="0" algn="just">
              <a:buNone/>
            </a:pPr>
            <a:r>
              <a:rPr lang="ar-IQ" sz="1800" b="1" dirty="0"/>
              <a:t>أ-صحيح</a:t>
            </a:r>
          </a:p>
          <a:p>
            <a:pPr marL="0" indent="0" algn="just">
              <a:buNone/>
            </a:pPr>
            <a:r>
              <a:rPr lang="ar-IQ" sz="1800" b="1" dirty="0"/>
              <a:t>ب- خاطئ</a:t>
            </a:r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 algn="just">
              <a:buNone/>
            </a:pPr>
            <a:endParaRPr lang="ar-IQ" sz="1800" b="1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9090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مربع نص 3"/>
          <p:cNvSpPr txBox="1">
            <a:spLocks noChangeArrowheads="1"/>
          </p:cNvSpPr>
          <p:nvPr/>
        </p:nvSpPr>
        <p:spPr bwMode="auto">
          <a:xfrm>
            <a:off x="364757" y="0"/>
            <a:ext cx="8646863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ar-IQ" sz="2000" b="1" dirty="0">
                <a:solidFill>
                  <a:schemeClr val="tx2"/>
                </a:solidFill>
                <a:latin typeface="+mn-lt"/>
                <a:cs typeface="+mn-cs"/>
              </a:rPr>
              <a:t>س4 - شرط التوازن للمنشأة ،عند طلبها على العمل، في ظل المنافسة الكاملة او شبه الكاملة هو :</a:t>
            </a:r>
          </a:p>
          <a:p>
            <a:pPr algn="just"/>
            <a:r>
              <a:rPr lang="ar-IQ" sz="2000" b="1" dirty="0">
                <a:solidFill>
                  <a:schemeClr val="tx2"/>
                </a:solidFill>
                <a:latin typeface="+mn-lt"/>
                <a:cs typeface="+mn-cs"/>
              </a:rPr>
              <a:t>أ - زيادة الكمية المطلوبة من السلعة مع بقاء منحنى الطلب على حاله .</a:t>
            </a:r>
          </a:p>
          <a:p>
            <a:pPr algn="just"/>
            <a:r>
              <a:rPr lang="ar-IQ" sz="2000" b="1" dirty="0">
                <a:solidFill>
                  <a:schemeClr val="tx2"/>
                </a:solidFill>
                <a:latin typeface="+mn-lt"/>
                <a:cs typeface="+mn-cs"/>
              </a:rPr>
              <a:t>ب- 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cs typeface="+mn-cs"/>
              </a:rPr>
              <a:t>vmpl</a:t>
            </a:r>
            <a:r>
              <a:rPr lang="en-US" sz="2000" b="1" dirty="0">
                <a:solidFill>
                  <a:schemeClr val="tx2"/>
                </a:solidFill>
                <a:latin typeface="+mn-lt"/>
                <a:cs typeface="+mn-cs"/>
              </a:rPr>
              <a:t>=w</a:t>
            </a:r>
          </a:p>
          <a:p>
            <a:pPr algn="just"/>
            <a:r>
              <a:rPr lang="ar-IQ" sz="2000" b="1" dirty="0">
                <a:solidFill>
                  <a:schemeClr val="tx2"/>
                </a:solidFill>
                <a:latin typeface="+mn-lt"/>
                <a:cs typeface="+mn-cs"/>
              </a:rPr>
              <a:t>ج- تقاطع منحنى الطلب مع منحنى العرض .</a:t>
            </a:r>
          </a:p>
          <a:p>
            <a:pPr algn="just"/>
            <a:r>
              <a:rPr lang="ar-IQ" sz="2000" b="1" dirty="0">
                <a:solidFill>
                  <a:schemeClr val="tx2"/>
                </a:solidFill>
                <a:latin typeface="+mn-lt"/>
                <a:cs typeface="+mn-cs"/>
              </a:rPr>
              <a:t>د-   </a:t>
            </a:r>
            <a:r>
              <a:rPr lang="en-US" sz="2000" b="1" dirty="0" err="1">
                <a:solidFill>
                  <a:schemeClr val="tx2"/>
                </a:solidFill>
                <a:latin typeface="+mn-lt"/>
                <a:cs typeface="+mn-cs"/>
              </a:rPr>
              <a:t>mpl</a:t>
            </a:r>
            <a:r>
              <a:rPr lang="en-US" sz="2000" b="1" dirty="0">
                <a:solidFill>
                  <a:schemeClr val="tx2"/>
                </a:solidFill>
                <a:latin typeface="+mn-lt"/>
                <a:cs typeface="+mn-cs"/>
              </a:rPr>
              <a:t>=w</a:t>
            </a:r>
          </a:p>
          <a:p>
            <a:pPr algn="just"/>
            <a:r>
              <a:rPr lang="ar-IQ" sz="2000" b="1" dirty="0">
                <a:solidFill>
                  <a:schemeClr val="tx2"/>
                </a:solidFill>
                <a:latin typeface="+mn-lt"/>
                <a:cs typeface="+mn-cs"/>
              </a:rPr>
              <a:t>س5- منحنى الطلب على العمل في الأجل القصير في ظل المنافسة الكاملة هو :</a:t>
            </a:r>
          </a:p>
          <a:p>
            <a:pPr algn="just"/>
            <a:r>
              <a:rPr lang="ar-IQ" sz="2000" b="1" dirty="0">
                <a:solidFill>
                  <a:schemeClr val="tx2"/>
                </a:solidFill>
                <a:latin typeface="+mn-lt"/>
                <a:cs typeface="+mn-cs"/>
              </a:rPr>
              <a:t>أ - منحنى الطلب على السلعة .</a:t>
            </a:r>
          </a:p>
          <a:p>
            <a:pPr algn="just"/>
            <a:r>
              <a:rPr lang="ar-IQ" sz="2000" b="1" dirty="0">
                <a:solidFill>
                  <a:schemeClr val="tx2"/>
                </a:solidFill>
                <a:latin typeface="+mn-lt"/>
                <a:cs typeface="+mn-cs"/>
              </a:rPr>
              <a:t>ب- منحنى قيمة الناتج الحدي للعمل .</a:t>
            </a:r>
          </a:p>
          <a:p>
            <a:pPr algn="just"/>
            <a:r>
              <a:rPr lang="ar-IQ" sz="2000" b="1" dirty="0">
                <a:solidFill>
                  <a:schemeClr val="tx2"/>
                </a:solidFill>
                <a:latin typeface="+mn-lt"/>
                <a:cs typeface="+mn-cs"/>
              </a:rPr>
              <a:t>ج- منحنى عرض عناصر الإنتاج .</a:t>
            </a:r>
          </a:p>
          <a:p>
            <a:pPr algn="just"/>
            <a:r>
              <a:rPr lang="ar-IQ" sz="2000" b="1" dirty="0">
                <a:solidFill>
                  <a:schemeClr val="tx2"/>
                </a:solidFill>
                <a:latin typeface="+mn-lt"/>
                <a:cs typeface="+mn-cs"/>
              </a:rPr>
              <a:t>د - الإجابة غير موجودة .</a:t>
            </a:r>
          </a:p>
          <a:p>
            <a:pPr algn="just"/>
            <a:endParaRPr lang="ar-IQ" sz="2000" b="1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just"/>
            <a:endParaRPr lang="ar-IQ" sz="2000" b="1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just"/>
            <a:endParaRPr lang="ar-IQ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9" name="WordArt 167"/>
          <p:cNvSpPr>
            <a:spLocks noChangeArrowheads="1" noChangeShapeType="1" noTextEdit="1"/>
          </p:cNvSpPr>
          <p:nvPr/>
        </p:nvSpPr>
        <p:spPr bwMode="auto">
          <a:xfrm>
            <a:off x="1665267" y="431780"/>
            <a:ext cx="6075085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8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IQ" sz="2000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  <a:cs typeface="DecoType Naskh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5235" y="25315"/>
            <a:ext cx="829514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>
                <a:solidFill>
                  <a:schemeClr val="tx2"/>
                </a:solidFill>
                <a:latin typeface="+mn-lt"/>
                <a:cs typeface="+mn-cs"/>
              </a:rPr>
              <a:t>س6 - يعرف سوق العمل بأنه :</a:t>
            </a:r>
          </a:p>
          <a:p>
            <a:r>
              <a:rPr lang="ar-IQ" b="1" dirty="0">
                <a:solidFill>
                  <a:schemeClr val="tx2"/>
                </a:solidFill>
                <a:latin typeface="+mn-lt"/>
                <a:cs typeface="+mn-cs"/>
              </a:rPr>
              <a:t>أ - بورصة العمل .</a:t>
            </a:r>
          </a:p>
          <a:p>
            <a:r>
              <a:rPr lang="ar-IQ" b="1" dirty="0">
                <a:solidFill>
                  <a:schemeClr val="tx2"/>
                </a:solidFill>
                <a:latin typeface="+mn-lt"/>
                <a:cs typeface="+mn-cs"/>
              </a:rPr>
              <a:t>ب- المكان الذي تجتمع فيه قوى العرض والطلب الخاصة بالعمل وليس بالضرورة أن يكون حسياً .</a:t>
            </a:r>
          </a:p>
          <a:p>
            <a:r>
              <a:rPr lang="ar-IQ" b="1" dirty="0">
                <a:solidFill>
                  <a:schemeClr val="tx2"/>
                </a:solidFill>
                <a:latin typeface="+mn-lt"/>
                <a:cs typeface="+mn-cs"/>
              </a:rPr>
              <a:t>ج- تساوي الكميات المطلوبة من العمل مع الكميات المعروضة منه .</a:t>
            </a:r>
          </a:p>
          <a:p>
            <a:r>
              <a:rPr lang="ar-IQ" b="1" dirty="0">
                <a:solidFill>
                  <a:schemeClr val="tx2"/>
                </a:solidFill>
                <a:latin typeface="+mn-lt"/>
                <a:cs typeface="+mn-cs"/>
              </a:rPr>
              <a:t>د - الأجر التوازني .</a:t>
            </a:r>
          </a:p>
          <a:p>
            <a:endParaRPr lang="ar-IQ" b="1" dirty="0">
              <a:solidFill>
                <a:schemeClr val="tx2"/>
              </a:solidFill>
              <a:latin typeface="+mn-lt"/>
              <a:cs typeface="+mn-cs"/>
            </a:endParaRPr>
          </a:p>
          <a:p>
            <a:endParaRPr lang="ar-IQ" b="1" dirty="0">
              <a:solidFill>
                <a:schemeClr val="tx2"/>
              </a:solidFill>
              <a:latin typeface="+mn-lt"/>
              <a:cs typeface="+mn-cs"/>
            </a:endParaRPr>
          </a:p>
          <a:p>
            <a:r>
              <a:rPr lang="ar-IQ" b="1" dirty="0">
                <a:solidFill>
                  <a:schemeClr val="tx2"/>
                </a:solidFill>
                <a:latin typeface="+mn-lt"/>
                <a:cs typeface="+mn-cs"/>
              </a:rPr>
              <a:t>س7 – متوسط القوى العاملة هو :</a:t>
            </a:r>
          </a:p>
          <a:p>
            <a:r>
              <a:rPr lang="ar-IQ" b="1" dirty="0">
                <a:solidFill>
                  <a:schemeClr val="tx2"/>
                </a:solidFill>
                <a:latin typeface="+mn-lt"/>
                <a:cs typeface="+mn-cs"/>
              </a:rPr>
              <a:t>أ - عدد العاملين في الاقتصاد .</a:t>
            </a:r>
          </a:p>
          <a:p>
            <a:r>
              <a:rPr lang="ar-IQ" b="1" dirty="0">
                <a:solidFill>
                  <a:schemeClr val="tx2"/>
                </a:solidFill>
                <a:latin typeface="+mn-lt"/>
                <a:cs typeface="+mn-cs"/>
              </a:rPr>
              <a:t>ب- القوى العاملة مقسوماً على عدد السكان .</a:t>
            </a:r>
          </a:p>
          <a:p>
            <a:r>
              <a:rPr lang="ar-IQ" b="1" dirty="0">
                <a:solidFill>
                  <a:schemeClr val="tx2"/>
                </a:solidFill>
                <a:latin typeface="+mn-lt"/>
                <a:cs typeface="+mn-cs"/>
              </a:rPr>
              <a:t>ج- الطلب على العمل .</a:t>
            </a:r>
          </a:p>
          <a:p>
            <a:r>
              <a:rPr lang="ar-IQ" b="1" dirty="0">
                <a:solidFill>
                  <a:schemeClr val="tx2"/>
                </a:solidFill>
                <a:latin typeface="+mn-lt"/>
                <a:cs typeface="+mn-cs"/>
              </a:rPr>
              <a:t>د - عدد السكان مقسوماً على القوى العاملة .</a:t>
            </a:r>
          </a:p>
          <a:p>
            <a:endParaRPr lang="ar-IQ" b="1" dirty="0">
              <a:solidFill>
                <a:schemeClr val="tx2"/>
              </a:solidFill>
              <a:latin typeface="+mn-lt"/>
              <a:cs typeface="+mn-cs"/>
            </a:endParaRPr>
          </a:p>
          <a:p>
            <a:endParaRPr lang="ar-IQ" b="1" dirty="0">
              <a:solidFill>
                <a:schemeClr val="tx2"/>
              </a:solidFill>
              <a:latin typeface="+mn-lt"/>
              <a:cs typeface="+mn-cs"/>
            </a:endParaRP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016"/>
            <a:ext cx="8686800" cy="7153400"/>
          </a:xfrm>
        </p:spPr>
        <p:txBody>
          <a:bodyPr/>
          <a:lstStyle/>
          <a:p>
            <a:pPr marL="0" indent="0" algn="just">
              <a:buNone/>
            </a:pPr>
            <a:r>
              <a:rPr lang="ar-IQ" sz="2000" b="1" dirty="0"/>
              <a:t> </a:t>
            </a:r>
            <a:r>
              <a:rPr lang="ar-IQ" sz="2000" b="1" dirty="0"/>
              <a:t>س8 – أي نقطة في الجزء الأعلى من نقطة التوازن عن يمين منحنى الطلب على العمل ويسار منحنى العرض تشكل :</a:t>
            </a:r>
          </a:p>
          <a:p>
            <a:pPr marL="0" indent="0" algn="just">
              <a:buNone/>
            </a:pPr>
            <a:r>
              <a:rPr lang="ar-IQ" sz="2000" b="1" dirty="0"/>
              <a:t>أ - تساوي الكمية المطلوبة مع الكمية المعروضة .</a:t>
            </a:r>
          </a:p>
          <a:p>
            <a:pPr marL="0" indent="0" algn="just">
              <a:buNone/>
            </a:pPr>
            <a:r>
              <a:rPr lang="ar-IQ" sz="2000" b="1" dirty="0"/>
              <a:t>ب- فائض في الطلب على العمل .</a:t>
            </a:r>
          </a:p>
          <a:p>
            <a:pPr marL="0" indent="0" algn="just">
              <a:buNone/>
            </a:pPr>
            <a:r>
              <a:rPr lang="ar-IQ" sz="2000" b="1" dirty="0"/>
              <a:t>ج- فائض عرض للعمالة .</a:t>
            </a:r>
          </a:p>
          <a:p>
            <a:pPr marL="0" indent="0" algn="just">
              <a:buNone/>
            </a:pPr>
            <a:r>
              <a:rPr lang="ar-IQ" sz="2000" b="1" dirty="0"/>
              <a:t>د - فائض طلب للسلعة .</a:t>
            </a:r>
          </a:p>
          <a:p>
            <a:pPr marL="0" indent="0" algn="just">
              <a:buNone/>
            </a:pPr>
            <a:r>
              <a:rPr lang="ar-IQ" sz="2000" b="1" dirty="0"/>
              <a:t>من العوامل المؤثرة في الطلب على العمل </a:t>
            </a:r>
          </a:p>
          <a:p>
            <a:pPr marL="0" indent="0" algn="just">
              <a:buNone/>
            </a:pPr>
            <a:r>
              <a:rPr lang="ar-IQ" sz="2000" b="1" dirty="0"/>
              <a:t>أ- التغير في رأس المال </a:t>
            </a:r>
          </a:p>
          <a:p>
            <a:pPr marL="0" indent="0" algn="just">
              <a:buNone/>
            </a:pPr>
            <a:r>
              <a:rPr lang="ar-IQ" sz="2000" b="1" dirty="0"/>
              <a:t>ب- التغير في سعر رأس المال </a:t>
            </a:r>
          </a:p>
          <a:p>
            <a:pPr marL="0" indent="0" algn="just">
              <a:buNone/>
            </a:pPr>
            <a:r>
              <a:rPr lang="ar-IQ" sz="2000" b="1" dirty="0"/>
              <a:t>ج- التغير في الطلب على السلعة التي يدخل العمل في انتاجها </a:t>
            </a:r>
          </a:p>
          <a:p>
            <a:pPr marL="0" indent="0" algn="just">
              <a:buNone/>
            </a:pPr>
            <a:endParaRPr lang="ar-IQ" sz="2000" b="1" dirty="0"/>
          </a:p>
          <a:p>
            <a:pPr marL="0" indent="0" algn="just">
              <a:buNone/>
            </a:pPr>
            <a:r>
              <a:rPr lang="ar-IQ" sz="2000" b="1" dirty="0"/>
              <a:t>د- كل ما سبق </a:t>
            </a:r>
          </a:p>
          <a:p>
            <a:pPr marL="0" indent="0" algn="just">
              <a:buNone/>
            </a:pPr>
            <a:endParaRPr lang="ar-IQ" sz="2000" b="1" dirty="0"/>
          </a:p>
          <a:p>
            <a:pPr marL="0" indent="0" algn="just">
              <a:buNone/>
            </a:pPr>
            <a:r>
              <a:rPr lang="ar-IQ" sz="2000" b="1" dirty="0"/>
              <a:t>يفصح العمال عن </a:t>
            </a:r>
            <a:r>
              <a:rPr lang="ar-IQ" sz="2000" b="1" dirty="0" err="1"/>
              <a:t>الوضائف</a:t>
            </a:r>
            <a:r>
              <a:rPr lang="ar-IQ" sz="2000" b="1" dirty="0"/>
              <a:t> التي يختارونها عن طريق </a:t>
            </a:r>
          </a:p>
          <a:p>
            <a:pPr marL="0" indent="0" algn="just">
              <a:buNone/>
            </a:pPr>
            <a:r>
              <a:rPr lang="ar-IQ" sz="2000" b="1" dirty="0"/>
              <a:t>أ - منحنيات السواء </a:t>
            </a:r>
          </a:p>
          <a:p>
            <a:pPr marL="0" indent="0" algn="just">
              <a:buNone/>
            </a:pPr>
            <a:r>
              <a:rPr lang="ar-IQ" sz="2000" b="1" dirty="0"/>
              <a:t>ب - منحنيات الربح المتساوي </a:t>
            </a:r>
          </a:p>
          <a:p>
            <a:pPr marL="0" indent="0" algn="just">
              <a:buNone/>
            </a:pPr>
            <a:r>
              <a:rPr lang="ar-IQ" sz="2000" b="1" dirty="0"/>
              <a:t>ج - منحنى العروض </a:t>
            </a:r>
          </a:p>
          <a:p>
            <a:pPr marL="0" indent="0" algn="just">
              <a:buNone/>
            </a:pPr>
            <a:r>
              <a:rPr lang="ar-IQ" sz="2000" b="1" dirty="0"/>
              <a:t>د - جميع ما سبق </a:t>
            </a:r>
          </a:p>
          <a:p>
            <a:pPr marL="0" indent="0" algn="just">
              <a:buNone/>
            </a:pPr>
            <a:r>
              <a:rPr lang="ar-IQ" sz="2000" b="1" dirty="0"/>
              <a:t>يسعى العامل الى تعظيم : </a:t>
            </a:r>
          </a:p>
          <a:p>
            <a:pPr marL="0" indent="0" algn="just">
              <a:buNone/>
            </a:pPr>
            <a:r>
              <a:rPr lang="ar-IQ" sz="2000" b="1" dirty="0"/>
              <a:t>أ - منفعته</a:t>
            </a:r>
          </a:p>
          <a:p>
            <a:pPr marL="0" indent="0" algn="just">
              <a:buNone/>
            </a:pPr>
            <a:r>
              <a:rPr lang="ar-IQ" sz="2000" b="1" dirty="0"/>
              <a:t>ب - أجره الإسمي </a:t>
            </a:r>
          </a:p>
          <a:p>
            <a:pPr marL="0" indent="0" algn="just">
              <a:buNone/>
            </a:pPr>
            <a:r>
              <a:rPr lang="ar-IQ" sz="2000" b="1" dirty="0"/>
              <a:t>ج - أجره الحقيقي </a:t>
            </a:r>
          </a:p>
          <a:p>
            <a:pPr marL="0" indent="0" algn="just">
              <a:buNone/>
            </a:pPr>
            <a:r>
              <a:rPr lang="ar-IQ" sz="2000" b="1" dirty="0"/>
              <a:t>د - دخله </a:t>
            </a:r>
          </a:p>
          <a:p>
            <a:pPr marL="0" indent="0" algn="just">
              <a:buNone/>
            </a:pP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18998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1241</TotalTime>
  <Words>335</Words>
  <Application>Microsoft Office PowerPoint</Application>
  <PresentationFormat>عرض على الشاشة (3:4)‏</PresentationFormat>
  <Paragraphs>68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رحلة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icc</dc:creator>
  <cp:lastModifiedBy>almarsa</cp:lastModifiedBy>
  <cp:revision>161</cp:revision>
  <dcterms:created xsi:type="dcterms:W3CDTF">2013-04-17T19:57:04Z</dcterms:created>
  <dcterms:modified xsi:type="dcterms:W3CDTF">2018-12-26T04:25:04Z</dcterms:modified>
</cp:coreProperties>
</file>